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310" r:id="rId6"/>
    <p:sldId id="338" r:id="rId7"/>
    <p:sldId id="336" r:id="rId8"/>
    <p:sldId id="329" r:id="rId9"/>
    <p:sldId id="330" r:id="rId10"/>
    <p:sldId id="315" r:id="rId11"/>
    <p:sldId id="333" r:id="rId12"/>
    <p:sldId id="339" r:id="rId13"/>
    <p:sldId id="320" r:id="rId14"/>
    <p:sldId id="318" r:id="rId15"/>
    <p:sldId id="319" r:id="rId16"/>
    <p:sldId id="332" r:id="rId17"/>
    <p:sldId id="340" r:id="rId18"/>
    <p:sldId id="335" r:id="rId19"/>
    <p:sldId id="322" r:id="rId20"/>
    <p:sldId id="324" r:id="rId21"/>
    <p:sldId id="325" r:id="rId22"/>
    <p:sldId id="328" r:id="rId23"/>
    <p:sldId id="331" r:id="rId24"/>
    <p:sldId id="337" r:id="rId25"/>
    <p:sldId id="326" r:id="rId26"/>
    <p:sldId id="327" r:id="rId27"/>
  </p:sldIdLst>
  <p:sldSz cx="12188825" cy="6858000"/>
  <p:notesSz cx="6858000" cy="9144000"/>
  <p:custDataLst>
    <p:tags r:id="rId30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29" autoAdjust="0"/>
  </p:normalViewPr>
  <p:slideViewPr>
    <p:cSldViewPr showGuides="1">
      <p:cViewPr varScale="1">
        <p:scale>
          <a:sx n="110" d="100"/>
          <a:sy n="110" d="100"/>
        </p:scale>
        <p:origin x="570" y="11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09.02.2021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09.02.2021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09.02.2021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​</a:t>
            </a:r>
            <a:fld id="{8B789056-64C5-46DE-95B1-DA257F473F68}" type="datetime1">
              <a:rPr lang="de-DE" smtClean="0"/>
              <a:pPr/>
              <a:t>09.02.2021</a:t>
            </a:fld>
            <a:r>
              <a:rPr lang="de-DE" dirty="0"/>
              <a:t>​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09.02.2021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09.02.2021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09.02.2021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09.02.2021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Spork/Cloud_Projek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" dirty="0"/>
              <a:t>Detektierung urbaner Strukturen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" dirty="0"/>
              <a:t>Von Adrian Spork und Jana Walter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6A7AE37-CFDD-448F-B9D8-EBFE74C6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Bildbasiert:</a:t>
            </a:r>
            <a:br>
              <a:rPr lang="de-DE" dirty="0"/>
            </a:br>
            <a:r>
              <a:rPr lang="de-DE" dirty="0" err="1"/>
              <a:t>loss</a:t>
            </a:r>
            <a:r>
              <a:rPr lang="de-DE" dirty="0"/>
              <a:t> und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289C48-5AA1-4878-8EFA-451FD7A6D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16832"/>
            <a:ext cx="7098309" cy="45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6A7AE37-CFDD-448F-B9D8-EBFE74C6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Bildbasiert: </a:t>
            </a:r>
            <a:br>
              <a:rPr lang="de-DE" dirty="0"/>
            </a:br>
            <a:r>
              <a:rPr lang="de-DE" dirty="0"/>
              <a:t>Loss und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Inhaltsplatzhalter 5" descr="Loss gegen 0, Accuracygegen 1">
            <a:extLst>
              <a:ext uri="{FF2B5EF4-FFF2-40B4-BE49-F238E27FC236}">
                <a16:creationId xmlns:a16="http://schemas.microsoft.com/office/drawing/2014/main" id="{5A9D503A-F368-4937-BD52-D8365D2CE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16832"/>
            <a:ext cx="5868143" cy="4327249"/>
          </a:xfr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9DE304-E4AF-4931-AF1D-33CEBD19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Bildbasierte Vorhersagen</a:t>
            </a:r>
          </a:p>
        </p:txBody>
      </p:sp>
      <p:pic>
        <p:nvPicPr>
          <p:cNvPr id="11" name="Inhaltsplatzhalter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0E8C31C-4B69-43F9-BF69-2B462CDF2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455211"/>
            <a:ext cx="9134475" cy="3014377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CD1572-5A75-4BE4-96FE-23F62D5D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845526"/>
            <a:ext cx="913447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9F77F-4893-4C5C-A7A1-19E2615B7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Pixelbasiert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83C2A2-958C-4B48-BF2B-F883E97FA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4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0FD2C-B50C-4895-975F-D844468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0A885-2878-4DB6-A3B6-AAEB40F0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060848"/>
            <a:ext cx="2915815" cy="4114801"/>
          </a:xfrm>
        </p:spPr>
        <p:txBody>
          <a:bodyPr/>
          <a:lstStyle/>
          <a:p>
            <a:r>
              <a:rPr lang="de-DE" dirty="0"/>
              <a:t>Subsets auf 448x448 Pixeln</a:t>
            </a:r>
          </a:p>
          <a:p>
            <a:r>
              <a:rPr lang="de-DE" dirty="0"/>
              <a:t>Berlin 144</a:t>
            </a:r>
          </a:p>
          <a:p>
            <a:r>
              <a:rPr lang="de-DE" dirty="0"/>
              <a:t>Münster  144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634B3D4-8DBD-45C5-A24D-935532E18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21" y="169317"/>
            <a:ext cx="3234184" cy="3234184"/>
          </a:xfrm>
          <a:prstGeom prst="rect">
            <a:avLst/>
          </a:prstGeom>
        </p:spPr>
      </p:pic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14E5056-0B0F-4DD6-9A03-7F877677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21" y="3429000"/>
            <a:ext cx="3234184" cy="3234184"/>
          </a:xfrm>
          <a:prstGeom prst="rect">
            <a:avLst/>
          </a:prstGeom>
        </p:spPr>
      </p:pic>
      <p:pic>
        <p:nvPicPr>
          <p:cNvPr id="15" name="Grafik 14" descr="Ein Bild, das Baum, Pflanze enthält.&#10;&#10;Automatisch generierte Beschreibung">
            <a:extLst>
              <a:ext uri="{FF2B5EF4-FFF2-40B4-BE49-F238E27FC236}">
                <a16:creationId xmlns:a16="http://schemas.microsoft.com/office/drawing/2014/main" id="{AD4C7537-200E-4684-847F-475840941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3429000"/>
            <a:ext cx="3234184" cy="3234184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C34B31F-0C50-4735-A120-0F91F9019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169317"/>
            <a:ext cx="3234184" cy="32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6A7AE37-CFDD-448F-B9D8-EBFE74C6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7" y="3429000"/>
            <a:ext cx="2495154" cy="2304256"/>
          </a:xfrm>
        </p:spPr>
        <p:txBody>
          <a:bodyPr>
            <a:normAutofit/>
          </a:bodyPr>
          <a:lstStyle/>
          <a:p>
            <a:r>
              <a:rPr lang="de-DE" dirty="0"/>
              <a:t>Bildbasiert:</a:t>
            </a:r>
            <a:br>
              <a:rPr lang="de-DE" dirty="0"/>
            </a:br>
            <a:r>
              <a:rPr lang="de-DE" dirty="0" err="1"/>
              <a:t>loss</a:t>
            </a:r>
            <a:r>
              <a:rPr lang="de-DE" dirty="0"/>
              <a:t> und </a:t>
            </a:r>
            <a:br>
              <a:rPr lang="de-DE" dirty="0"/>
            </a:br>
            <a:r>
              <a:rPr lang="de-DE" dirty="0" err="1"/>
              <a:t>binary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E7BA5-C162-46FF-AA83-E9CECA37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1" y="277416"/>
            <a:ext cx="9361040" cy="63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9DE304-E4AF-4931-AF1D-33CEBD19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Pixelbasierte Vorhersagen mit alten Masken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8388C38C-D53F-41FE-AEB6-DF3109668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5" y="2492896"/>
            <a:ext cx="10503513" cy="1731661"/>
          </a:xfrm>
        </p:spPr>
      </p:pic>
    </p:spTree>
    <p:extLst>
      <p:ext uri="{BB962C8B-B14F-4D97-AF65-F5344CB8AC3E}">
        <p14:creationId xmlns:p14="http://schemas.microsoft.com/office/powerpoint/2010/main" val="15746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AD33D-146B-4A03-BFF9-AED174DC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Pixelbasierte Vorhersage mit neuen Masken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A1417C-CDB5-4899-8268-3D9E8818A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52028"/>
            <a:ext cx="9612559" cy="3325774"/>
          </a:xfrm>
        </p:spPr>
      </p:pic>
    </p:spTree>
    <p:extLst>
      <p:ext uri="{BB962C8B-B14F-4D97-AF65-F5344CB8AC3E}">
        <p14:creationId xmlns:p14="http://schemas.microsoft.com/office/powerpoint/2010/main" val="411247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AD33D-146B-4A03-BFF9-AED174DC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Pixelbasierte Vorhersage mit neuen Masken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CB8F13E-3512-4083-AA2D-84CECEEB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66321"/>
            <a:ext cx="9141166" cy="3139080"/>
          </a:xfrm>
        </p:spPr>
      </p:pic>
    </p:spTree>
    <p:extLst>
      <p:ext uri="{BB962C8B-B14F-4D97-AF65-F5344CB8AC3E}">
        <p14:creationId xmlns:p14="http://schemas.microsoft.com/office/powerpoint/2010/main" val="14927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8D604-9D04-4A4C-AD13-72A2080C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5301F-0F26-4EF6-AB28-C6C16BF2A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Verschiedenste Probleme mit dem Tutorial auf lokalem Rechner</a:t>
            </a:r>
          </a:p>
          <a:p>
            <a:pPr marL="231775" lvl="1" indent="0">
              <a:buNone/>
            </a:pPr>
            <a:r>
              <a:rPr lang="de-DE" dirty="0"/>
              <a:t>-&gt; Keine Probleme bei Durchführung mit Docker</a:t>
            </a:r>
          </a:p>
          <a:p>
            <a:pPr marL="231775" lvl="1" indent="0">
              <a:buNone/>
            </a:pPr>
            <a:endParaRPr lang="de-DE" dirty="0"/>
          </a:p>
          <a:p>
            <a:r>
              <a:rPr lang="de-DE" dirty="0"/>
              <a:t>Probleme beim Verbinden mit der Instanz</a:t>
            </a:r>
          </a:p>
          <a:p>
            <a:pPr lvl="1"/>
            <a:r>
              <a:rPr lang="de-DE" dirty="0"/>
              <a:t>Instanz starten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public</a:t>
            </a:r>
            <a:endParaRPr lang="de-DE" dirty="0"/>
          </a:p>
          <a:p>
            <a:pPr marL="463550" lvl="2" indent="0">
              <a:buNone/>
            </a:pPr>
            <a:r>
              <a:rPr lang="de-DE" dirty="0"/>
              <a:t>-&gt; Problem konnte nur bei Adrian behoben werden, daher weitere Arbeit an der Instanz nur über Adrians PC möglich</a:t>
            </a:r>
          </a:p>
          <a:p>
            <a:pPr marL="463550" lvl="2" indent="0">
              <a:buNone/>
            </a:pPr>
            <a:endParaRPr lang="de-DE" dirty="0"/>
          </a:p>
          <a:p>
            <a:r>
              <a:rPr lang="de-DE" dirty="0"/>
              <a:t>Probleme mit </a:t>
            </a:r>
            <a:r>
              <a:rPr lang="de-DE" dirty="0" err="1"/>
              <a:t>RStudio</a:t>
            </a:r>
            <a:endParaRPr lang="de-DE" dirty="0"/>
          </a:p>
          <a:p>
            <a:pPr lvl="1"/>
            <a:r>
              <a:rPr lang="de-DE" dirty="0" err="1"/>
              <a:t>Pillow</a:t>
            </a:r>
            <a:r>
              <a:rPr lang="de-DE" dirty="0"/>
              <a:t> installieren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64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Inhaltsverzeichnis</a:t>
            </a:r>
            <a:endParaRPr lang="en-US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rtl="0"/>
            <a:endParaRPr lang="de" dirty="0"/>
          </a:p>
          <a:p>
            <a:pPr rtl="0"/>
            <a:r>
              <a:rPr lang="de" dirty="0"/>
              <a:t>Motivation und Ansatz</a:t>
            </a:r>
          </a:p>
          <a:p>
            <a:pPr lvl="1"/>
            <a:r>
              <a:rPr lang="de-DE" dirty="0"/>
              <a:t>V</a:t>
            </a:r>
            <a:r>
              <a:rPr lang="de" dirty="0"/>
              <a:t>erworfene Ansätze</a:t>
            </a:r>
          </a:p>
          <a:p>
            <a:pPr rtl="0"/>
            <a:r>
              <a:rPr lang="de" dirty="0"/>
              <a:t>Datensätze und Masken</a:t>
            </a:r>
          </a:p>
          <a:p>
            <a:pPr rtl="0"/>
            <a:r>
              <a:rPr lang="de" dirty="0"/>
              <a:t>Bildbasiert</a:t>
            </a:r>
          </a:p>
          <a:p>
            <a:pPr lvl="1"/>
            <a:r>
              <a:rPr lang="de" dirty="0"/>
              <a:t>Subsets</a:t>
            </a:r>
          </a:p>
          <a:p>
            <a:pPr lvl="1"/>
            <a:r>
              <a:rPr lang="de" dirty="0"/>
              <a:t>Loss und Accuracy</a:t>
            </a:r>
          </a:p>
          <a:p>
            <a:pPr lvl="1"/>
            <a:r>
              <a:rPr lang="de" dirty="0"/>
              <a:t>Vorhersagen</a:t>
            </a:r>
          </a:p>
          <a:p>
            <a:pPr rtl="0"/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313D74-CE45-4F8D-A954-27FD368ECA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" dirty="0"/>
          </a:p>
          <a:p>
            <a:r>
              <a:rPr lang="de" dirty="0"/>
              <a:t>Pixelbasiert</a:t>
            </a:r>
          </a:p>
          <a:p>
            <a:pPr lvl="1"/>
            <a:r>
              <a:rPr lang="de" dirty="0"/>
              <a:t>Subsets</a:t>
            </a:r>
          </a:p>
          <a:p>
            <a:pPr lvl="1"/>
            <a:r>
              <a:rPr lang="de-DE" dirty="0"/>
              <a:t>Loss und Binary </a:t>
            </a:r>
            <a:r>
              <a:rPr lang="de-DE" dirty="0" err="1"/>
              <a:t>Accuracy</a:t>
            </a:r>
            <a:endParaRPr lang="de" dirty="0"/>
          </a:p>
          <a:p>
            <a:pPr lvl="1"/>
            <a:r>
              <a:rPr lang="de" dirty="0"/>
              <a:t>Vorhersagen </a:t>
            </a:r>
          </a:p>
          <a:p>
            <a:r>
              <a:rPr lang="de" dirty="0"/>
              <a:t>Probleme</a:t>
            </a:r>
          </a:p>
          <a:p>
            <a:r>
              <a:rPr lang="de" dirty="0"/>
              <a:t>Verwendete Tools</a:t>
            </a:r>
          </a:p>
          <a:p>
            <a:r>
              <a:rPr lang="de" dirty="0"/>
              <a:t>Fazit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369A0-B5E1-4BDC-BF8B-1FB3E042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B83A6-9574-4EFC-9CF8-CABB0D7B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 mit den Daten</a:t>
            </a:r>
          </a:p>
          <a:p>
            <a:pPr lvl="1"/>
            <a:r>
              <a:rPr lang="de-DE" dirty="0"/>
              <a:t>Versuch mehrere Klassen zu detektieren</a:t>
            </a:r>
          </a:p>
          <a:p>
            <a:pPr lvl="1"/>
            <a:r>
              <a:rPr lang="de-DE" dirty="0"/>
              <a:t>Maskenerstellung gestaltete sich sehr schwierig</a:t>
            </a:r>
          </a:p>
          <a:p>
            <a:pPr marL="239712" lvl="1" indent="0">
              <a:buNone/>
            </a:pPr>
            <a:r>
              <a:rPr lang="de-DE" dirty="0"/>
              <a:t>-&gt; Themenwechsel war von Vorteil</a:t>
            </a:r>
          </a:p>
          <a:p>
            <a:pPr marL="239712" lvl="1" indent="0">
              <a:buNone/>
            </a:pPr>
            <a:endParaRPr lang="de-DE" dirty="0"/>
          </a:p>
          <a:p>
            <a:pPr lvl="1"/>
            <a:r>
              <a:rPr lang="de-DE" dirty="0"/>
              <a:t>Subsets schneiden über Subset-Methode hat nicht funktioniert</a:t>
            </a:r>
          </a:p>
          <a:p>
            <a:pPr lvl="1"/>
            <a:r>
              <a:rPr lang="de-DE" dirty="0"/>
              <a:t>Über QGIS konnten nur verzerrte Masken erstellt werden</a:t>
            </a:r>
          </a:p>
          <a:p>
            <a:pPr marL="463550" lvl="2" indent="0">
              <a:buNone/>
            </a:pPr>
            <a:r>
              <a:rPr lang="de-DE" dirty="0"/>
              <a:t>-&gt; Photoshop hat das Problem behoben</a:t>
            </a:r>
          </a:p>
          <a:p>
            <a:pPr lvl="1"/>
            <a:r>
              <a:rPr lang="de-DE" dirty="0"/>
              <a:t>Zu ungenaue Masken liefern auch schlechte Vorhersagen</a:t>
            </a:r>
          </a:p>
          <a:p>
            <a:pPr marL="463550" lvl="2" indent="0">
              <a:buNone/>
            </a:pPr>
            <a:r>
              <a:rPr lang="de-DE" dirty="0"/>
              <a:t>-&gt; Neue Masken mussten erstellt werden</a:t>
            </a:r>
          </a:p>
        </p:txBody>
      </p:sp>
    </p:spTree>
    <p:extLst>
      <p:ext uri="{BB962C8B-B14F-4D97-AF65-F5344CB8AC3E}">
        <p14:creationId xmlns:p14="http://schemas.microsoft.com/office/powerpoint/2010/main" val="207468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EE8DF-9804-42C4-9D43-A1CBB003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2D6159-6262-464A-B94B-3EE7CFF5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 für Kommunikation</a:t>
            </a:r>
          </a:p>
          <a:p>
            <a:r>
              <a:rPr lang="de-DE" dirty="0"/>
              <a:t>Photoshop zum Erstellen der Subsets</a:t>
            </a:r>
          </a:p>
          <a:p>
            <a:r>
              <a:rPr lang="de-DE" dirty="0" err="1"/>
              <a:t>Scibo</a:t>
            </a:r>
            <a:r>
              <a:rPr lang="de-DE" dirty="0"/>
              <a:t> zur Datenhaltung</a:t>
            </a:r>
          </a:p>
          <a:p>
            <a:r>
              <a:rPr lang="de-DE" dirty="0"/>
              <a:t>R Studio für die Analyse</a:t>
            </a:r>
          </a:p>
          <a:p>
            <a:r>
              <a:rPr lang="de-DE" dirty="0" err="1"/>
              <a:t>WinSCP</a:t>
            </a:r>
            <a:r>
              <a:rPr lang="de-DE" dirty="0"/>
              <a:t> und </a:t>
            </a:r>
            <a:r>
              <a:rPr lang="de-DE" dirty="0" err="1"/>
              <a:t>Putty</a:t>
            </a:r>
            <a:r>
              <a:rPr lang="de-DE" dirty="0"/>
              <a:t> für das Aufsetzen des Servers</a:t>
            </a:r>
          </a:p>
          <a:p>
            <a:r>
              <a:rPr lang="de-DE" dirty="0" err="1"/>
              <a:t>Github</a:t>
            </a:r>
            <a:r>
              <a:rPr lang="de-DE" dirty="0"/>
              <a:t> für den Austausch des Skripts</a:t>
            </a:r>
          </a:p>
          <a:p>
            <a:pPr lvl="1"/>
            <a:r>
              <a:rPr lang="de-DE" dirty="0"/>
              <a:t>Repository: </a:t>
            </a:r>
            <a:r>
              <a:rPr lang="de-DE" dirty="0">
                <a:hlinkClick r:id="rId2"/>
              </a:rPr>
              <a:t>https://github.com/A-Spork/Cloud_Projekt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4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31BC9-8671-4C56-B6C4-3DE22562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923809-7183-4C15-980D-05F060E7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Je exakter und umfangreicher die Masken, desto besser die Ergebnisse</a:t>
            </a:r>
          </a:p>
          <a:p>
            <a:r>
              <a:rPr lang="de-DE" sz="3200" dirty="0"/>
              <a:t>Pixelbasierte Detektion bringt genauere Ergebnisse als bildbasierte Detektion</a:t>
            </a:r>
          </a:p>
          <a:p>
            <a:r>
              <a:rPr lang="de-DE" sz="3200" dirty="0"/>
              <a:t>Laufzeiten auf AWS-Instanz deutlich geringer, als auf unseren lokalen Laptops</a:t>
            </a:r>
          </a:p>
        </p:txBody>
      </p:sp>
    </p:spTree>
    <p:extLst>
      <p:ext uri="{BB962C8B-B14F-4D97-AF65-F5344CB8AC3E}">
        <p14:creationId xmlns:p14="http://schemas.microsoft.com/office/powerpoint/2010/main" val="22120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BCBA94-E297-4F9E-9F7E-FF353715F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745F305-AC7F-4728-A032-0E7CCE6D9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Für die Aufmerksamkeit und die großartige Unterstützung bei diesem Projekt!</a:t>
            </a:r>
          </a:p>
        </p:txBody>
      </p:sp>
    </p:spTree>
    <p:extLst>
      <p:ext uri="{BB962C8B-B14F-4D97-AF65-F5344CB8AC3E}">
        <p14:creationId xmlns:p14="http://schemas.microsoft.com/office/powerpoint/2010/main" val="273974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DEB1C-FFEE-445F-9D50-C9C62FA6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56421-1C79-42CB-A70D-B1A713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" dirty="0"/>
              <a:t>Ansatz:</a:t>
            </a:r>
          </a:p>
          <a:p>
            <a:r>
              <a:rPr lang="de" dirty="0"/>
              <a:t>Detektierung urbaner Strukturen</a:t>
            </a:r>
          </a:p>
          <a:p>
            <a:pPr marL="0" indent="0">
              <a:buNone/>
            </a:pPr>
            <a:r>
              <a:rPr lang="de" dirty="0"/>
              <a:t>Motivation:</a:t>
            </a:r>
          </a:p>
          <a:p>
            <a:r>
              <a:rPr lang="de" dirty="0"/>
              <a:t>Detektion urbaner Gebiete um die Außmaße auf Satellitenbildern sichtbar zu machen (fehlende/veraltete Kartierung)</a:t>
            </a:r>
          </a:p>
          <a:p>
            <a:r>
              <a:rPr lang="de" dirty="0"/>
              <a:t>Vergleich mit älteren Bildern zur Detektion der zeitlichen Veränderung urbaner Räume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2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25B1C-7576-4683-95FB-7C6D89D8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Verworfene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B6E7C7-B852-44E5-AF51-D928C0374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Multiclass</a:t>
            </a:r>
            <a:r>
              <a:rPr lang="de-DE" dirty="0"/>
              <a:t> Detektion von Urbanen und ländlichen Gebieten sowie Wasserflächen</a:t>
            </a:r>
          </a:p>
          <a:p>
            <a:pPr lvl="1"/>
            <a:r>
              <a:rPr lang="de-DE" dirty="0"/>
              <a:t>Probleme bei Maskenerstellung mit QGIS</a:t>
            </a:r>
          </a:p>
          <a:p>
            <a:pPr lvl="2"/>
            <a:r>
              <a:rPr lang="de-DE" dirty="0"/>
              <a:t>Auswahl der Aktivierungsfunktion</a:t>
            </a:r>
          </a:p>
          <a:p>
            <a:r>
              <a:rPr lang="de-DE" dirty="0"/>
              <a:t>Nutzung mehrerer Kanäle – Einbeziehung des NDVI zur besseren Erkennung von Vegetation</a:t>
            </a:r>
          </a:p>
          <a:p>
            <a:pPr lvl="1"/>
            <a:r>
              <a:rPr lang="de-DE" dirty="0"/>
              <a:t>Probleme bei Maskenerstellung mit QGIS</a:t>
            </a:r>
          </a:p>
          <a:p>
            <a:r>
              <a:rPr lang="de-DE" dirty="0"/>
              <a:t>Nutzung von behördlichen Daten</a:t>
            </a:r>
          </a:p>
          <a:p>
            <a:pPr lvl="1"/>
            <a:r>
              <a:rPr lang="de-DE" dirty="0"/>
              <a:t>Probleme bei Maskenerstellung mit QGIS</a:t>
            </a:r>
          </a:p>
          <a:p>
            <a:pPr lvl="2"/>
            <a:r>
              <a:rPr lang="de-DE" dirty="0"/>
              <a:t>Daten aufgrund von Überlappungen zur Maskenerstellung nicht verwendbar</a:t>
            </a:r>
          </a:p>
          <a:p>
            <a:pPr marL="1554480" lvl="8" indent="0">
              <a:buNone/>
            </a:pPr>
            <a:endParaRPr lang="de-DE" u="sng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50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271FF-AFAC-4BDD-9992-B5F0D614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Quelldateien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1FACC1-5120-413A-BC12-450D04AB7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Berlin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7B22C8-39BF-4CE7-94F2-C0EAD3B43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Münster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875A6E66-02E2-4F09-B302-9EA17EABC3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61" y="2492896"/>
            <a:ext cx="2843810" cy="2843810"/>
          </a:xfrm>
        </p:spPr>
      </p:pic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8C38CA76-A714-43DB-AEBF-DBC7B44866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74" y="2492896"/>
            <a:ext cx="2843810" cy="284381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D0084F-912A-41F9-8115-7113EC79DDFE}"/>
              </a:ext>
            </a:extLst>
          </p:cNvPr>
          <p:cNvSpPr txBox="1"/>
          <p:nvPr/>
        </p:nvSpPr>
        <p:spPr>
          <a:xfrm>
            <a:off x="1493263" y="5517232"/>
            <a:ext cx="294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Große Stadtfläche mit vielen verschiedenen ländlichem Umgebungsformen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B1F5FA-1AF2-4FF0-B512-808AA66EC226}"/>
              </a:ext>
            </a:extLst>
          </p:cNvPr>
          <p:cNvSpPr txBox="1"/>
          <p:nvPr/>
        </p:nvSpPr>
        <p:spPr>
          <a:xfrm>
            <a:off x="6249860" y="5609564"/>
            <a:ext cx="315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Persönlicher Bezug + </a:t>
            </a:r>
          </a:p>
          <a:p>
            <a:r>
              <a:rPr lang="de-DE" dirty="0"/>
              <a:t>Viele kleine verteilte urbare Gebiete</a:t>
            </a:r>
          </a:p>
        </p:txBody>
      </p:sp>
    </p:spTree>
    <p:extLst>
      <p:ext uri="{BB962C8B-B14F-4D97-AF65-F5344CB8AC3E}">
        <p14:creationId xmlns:p14="http://schemas.microsoft.com/office/powerpoint/2010/main" val="243837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74A27-1D95-4BE2-8502-FAD17643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Masken (Berlin)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36050D-4A96-4735-8200-89250E48F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</a:t>
            </a:r>
          </a:p>
        </p:txBody>
      </p:sp>
      <p:pic>
        <p:nvPicPr>
          <p:cNvPr id="8" name="Inhaltsplatzhalter 7" descr="Ein Bild, das Outdoorobjekt enthält.&#10;&#10;Automatisch generierte Beschreibung">
            <a:extLst>
              <a:ext uri="{FF2B5EF4-FFF2-40B4-BE49-F238E27FC236}">
                <a16:creationId xmlns:a16="http://schemas.microsoft.com/office/drawing/2014/main" id="{383967C8-E815-4842-8BE7-AD0FE9E105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2742657"/>
            <a:ext cx="3588966" cy="3588966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1B07BE-F9D0-4798-B21A-5722E12C9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Neu</a:t>
            </a:r>
          </a:p>
        </p:txBody>
      </p:sp>
      <p:pic>
        <p:nvPicPr>
          <p:cNvPr id="7" name="Inhaltsplatzhalter 13">
            <a:extLst>
              <a:ext uri="{FF2B5EF4-FFF2-40B4-BE49-F238E27FC236}">
                <a16:creationId xmlns:a16="http://schemas.microsoft.com/office/drawing/2014/main" id="{985F81ED-D8E4-44E1-9F0E-BDE2B8E1FD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61" y="2742656"/>
            <a:ext cx="3588967" cy="3588967"/>
          </a:xfrm>
        </p:spPr>
      </p:pic>
    </p:spTree>
    <p:extLst>
      <p:ext uri="{BB962C8B-B14F-4D97-AF65-F5344CB8AC3E}">
        <p14:creationId xmlns:p14="http://schemas.microsoft.com/office/powerpoint/2010/main" val="4781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Masken</a:t>
            </a:r>
            <a:r>
              <a:rPr lang="en-US" dirty="0"/>
              <a:t> (Münster)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Alt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/>
              <a:t>Neu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24102FA-B112-4B81-88F4-E72A6615E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61" y="2743201"/>
            <a:ext cx="3707904" cy="3707904"/>
          </a:xfrm>
        </p:spPr>
      </p:pic>
      <p:pic>
        <p:nvPicPr>
          <p:cNvPr id="24" name="Inhaltsplatzhalter 23" descr="Ein Bild, das Outdoorobjekt, Pflanze enthält.&#10;&#10;Automatisch generierte Beschreibung">
            <a:extLst>
              <a:ext uri="{FF2B5EF4-FFF2-40B4-BE49-F238E27FC236}">
                <a16:creationId xmlns:a16="http://schemas.microsoft.com/office/drawing/2014/main" id="{7E4690D0-9A82-4B73-8179-CB635CC021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157491"/>
            <a:ext cx="4416425" cy="2448018"/>
          </a:xfr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9F77F-4893-4C5C-A7A1-19E2615B7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Bildbasiert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83C2A2-958C-4B48-BF2B-F883E97FA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0FD2C-B50C-4895-975F-D844468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0A885-2878-4DB6-A3B6-AAEB40F0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Subsets auf 128x128 Pixeln</a:t>
            </a:r>
          </a:p>
          <a:p>
            <a:r>
              <a:rPr lang="de-DE" dirty="0"/>
              <a:t>Berlin 1764</a:t>
            </a:r>
          </a:p>
          <a:p>
            <a:pPr lvl="1"/>
            <a:r>
              <a:rPr lang="de-DE" dirty="0"/>
              <a:t>True 523</a:t>
            </a:r>
          </a:p>
          <a:p>
            <a:pPr lvl="1"/>
            <a:r>
              <a:rPr lang="de-DE" dirty="0" err="1"/>
              <a:t>False</a:t>
            </a:r>
            <a:r>
              <a:rPr lang="de-DE" dirty="0"/>
              <a:t> 1241</a:t>
            </a:r>
          </a:p>
          <a:p>
            <a:r>
              <a:rPr lang="de-DE" dirty="0"/>
              <a:t>Münster  1764</a:t>
            </a:r>
          </a:p>
          <a:p>
            <a:pPr lvl="1"/>
            <a:r>
              <a:rPr lang="de-DE" dirty="0"/>
              <a:t>True 454</a:t>
            </a:r>
          </a:p>
          <a:p>
            <a:pPr lvl="1"/>
            <a:r>
              <a:rPr lang="de-DE" dirty="0" err="1"/>
              <a:t>False</a:t>
            </a:r>
            <a:r>
              <a:rPr lang="de-DE" dirty="0"/>
              <a:t> 1310</a:t>
            </a:r>
          </a:p>
        </p:txBody>
      </p:sp>
      <p:pic>
        <p:nvPicPr>
          <p:cNvPr id="7" name="Grafik 6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FB0866E-141C-4D9C-B401-EA6589CA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25" y="380999"/>
            <a:ext cx="2409800" cy="2409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526B32-F5AA-4579-A14B-52A588C5A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53" y="380999"/>
            <a:ext cx="2409801" cy="2409801"/>
          </a:xfrm>
          <a:prstGeom prst="rect">
            <a:avLst/>
          </a:prstGeom>
        </p:spPr>
      </p:pic>
      <p:pic>
        <p:nvPicPr>
          <p:cNvPr id="11" name="Grafik 10" descr="Ein Bild, das Text, Pflanze, Baum enthält.&#10;&#10;Automatisch generierte Beschreibung">
            <a:extLst>
              <a:ext uri="{FF2B5EF4-FFF2-40B4-BE49-F238E27FC236}">
                <a16:creationId xmlns:a16="http://schemas.microsoft.com/office/drawing/2014/main" id="{28B879B3-15B1-4383-B393-5707AAAF7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24" y="3352798"/>
            <a:ext cx="2409799" cy="240979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BDDDBC6-9A55-48E5-A2ED-809D36C5D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52" y="3352798"/>
            <a:ext cx="2409799" cy="24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419</Words>
  <Application>Microsoft Office PowerPoint</Application>
  <PresentationFormat>Benutzerdefiniert</PresentationFormat>
  <Paragraphs>103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6" baseType="lpstr">
      <vt:lpstr>Arial</vt:lpstr>
      <vt:lpstr>Corbel</vt:lpstr>
      <vt:lpstr>Digitaler blauer Tunnel 16 x 9</vt:lpstr>
      <vt:lpstr>Detektierung urbaner Strukturen</vt:lpstr>
      <vt:lpstr>Inhaltsverzeichnis</vt:lpstr>
      <vt:lpstr>Motivation und Ansatz</vt:lpstr>
      <vt:lpstr>Verworfene Ansätze</vt:lpstr>
      <vt:lpstr>Quelldateien</vt:lpstr>
      <vt:lpstr>Masken (Berlin)</vt:lpstr>
      <vt:lpstr>Masken (Münster)</vt:lpstr>
      <vt:lpstr>Bildbasiert</vt:lpstr>
      <vt:lpstr>Subsets</vt:lpstr>
      <vt:lpstr>Bildbasiert: loss und binary accuracy</vt:lpstr>
      <vt:lpstr>Bildbasiert:  Loss und Accuracy</vt:lpstr>
      <vt:lpstr>Bildbasierte Vorhersagen</vt:lpstr>
      <vt:lpstr>Pixelbasiert</vt:lpstr>
      <vt:lpstr>Subsets</vt:lpstr>
      <vt:lpstr>Bildbasiert: loss und  binary  accuracy</vt:lpstr>
      <vt:lpstr>Pixelbasierte Vorhersagen mit alten Masken</vt:lpstr>
      <vt:lpstr>Pixelbasierte Vorhersage mit neuen Masken</vt:lpstr>
      <vt:lpstr>Pixelbasierte Vorhersage mit neuen Masken</vt:lpstr>
      <vt:lpstr>Probleme</vt:lpstr>
      <vt:lpstr>Probleme</vt:lpstr>
      <vt:lpstr>Verwendete Tools</vt:lpstr>
      <vt:lpstr>Fazit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Detektierung urbaner Strukturen</dc:title>
  <dc:creator>Tatjana Walter</dc:creator>
  <cp:lastModifiedBy>Adrian Spork</cp:lastModifiedBy>
  <cp:revision>21</cp:revision>
  <dcterms:created xsi:type="dcterms:W3CDTF">2021-01-27T19:52:09Z</dcterms:created>
  <dcterms:modified xsi:type="dcterms:W3CDTF">2021-02-09T14:49:18Z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